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E0F8A835-9290-4054-A1C9-CC309C802968}"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1C295-96AD-4604-9E7F-769F3A1E16D7}"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F8A835-9290-4054-A1C9-CC309C802968}"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1C295-96AD-4604-9E7F-769F3A1E16D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F8A835-9290-4054-A1C9-CC309C802968}" type="datetimeFigureOut">
              <a:rPr lang="en-US" smtClean="0"/>
              <a:t>11/29/2017</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9C91C295-96AD-4604-9E7F-769F3A1E16D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F8A835-9290-4054-A1C9-CC309C802968}"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1C295-96AD-4604-9E7F-769F3A1E16D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0F8A835-9290-4054-A1C9-CC309C802968}"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1C295-96AD-4604-9E7F-769F3A1E16D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0F8A835-9290-4054-A1C9-CC309C802968}" type="datetimeFigureOut">
              <a:rPr lang="en-US" smtClean="0"/>
              <a:t>11/29/2017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91C295-96AD-4604-9E7F-769F3A1E16D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0F8A835-9290-4054-A1C9-CC309C802968}" type="datetimeFigureOut">
              <a:rPr lang="en-US" smtClean="0"/>
              <a:t>11/29/2017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91C295-96AD-4604-9E7F-769F3A1E16D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0F8A835-9290-4054-A1C9-CC309C802968}" type="datetimeFigureOut">
              <a:rPr lang="en-US" smtClean="0"/>
              <a:t>11/29/2017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91C295-96AD-4604-9E7F-769F3A1E16D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F8A835-9290-4054-A1C9-CC309C802968}" type="datetimeFigureOut">
              <a:rPr lang="en-US" smtClean="0"/>
              <a:t>11/29/2017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91C295-96AD-4604-9E7F-769F3A1E16D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0F8A835-9290-4054-A1C9-CC309C802968}" type="datetimeFigureOut">
              <a:rPr lang="en-US" smtClean="0"/>
              <a:t>11/29/2017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91C295-96AD-4604-9E7F-769F3A1E16D7}"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E0F8A835-9290-4054-A1C9-CC309C802968}" type="datetimeFigureOut">
              <a:rPr lang="en-US" smtClean="0"/>
              <a:t>11/29/2017</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9C91C295-96AD-4604-9E7F-769F3A1E16D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E0F8A835-9290-4054-A1C9-CC309C802968}" type="datetimeFigureOut">
              <a:rPr lang="en-US" smtClean="0"/>
              <a:t>11/29/2017</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C91C295-96AD-4604-9E7F-769F3A1E16D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MLA Citation Guide</a:t>
            </a:r>
            <a:endParaRPr lang="en-US" dirty="0"/>
          </a:p>
        </p:txBody>
      </p:sp>
      <p:sp>
        <p:nvSpPr>
          <p:cNvPr id="3" name="Subtitle 2"/>
          <p:cNvSpPr>
            <a:spLocks noGrp="1"/>
          </p:cNvSpPr>
          <p:nvPr>
            <p:ph type="subTitle" idx="1"/>
          </p:nvPr>
        </p:nvSpPr>
        <p:spPr/>
        <p:txBody>
          <a:bodyPr/>
          <a:lstStyle/>
          <a:p>
            <a:r>
              <a:rPr lang="en-US" dirty="0" smtClean="0"/>
              <a:t>For English, and for Life </a:t>
            </a:r>
            <a:r>
              <a:rPr lang="en-US" dirty="0" smtClean="0">
                <a:sym typeface="Wingdings" pitchFamily="2" charset="2"/>
              </a:rPr>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This is the basic MLA guide for citing any book:</a:t>
            </a:r>
            <a:endParaRPr lang="en-US" dirty="0"/>
          </a:p>
        </p:txBody>
      </p:sp>
      <p:sp>
        <p:nvSpPr>
          <p:cNvPr id="3" name="Content Placeholder 2"/>
          <p:cNvSpPr>
            <a:spLocks noGrp="1"/>
          </p:cNvSpPr>
          <p:nvPr>
            <p:ph idx="1"/>
          </p:nvPr>
        </p:nvSpPr>
        <p:spPr/>
        <p:txBody>
          <a:bodyPr/>
          <a:lstStyle/>
          <a:p>
            <a:r>
              <a:rPr lang="en-US" dirty="0" smtClean="0"/>
              <a:t>Author. Title. Title of container (self contained if book), Other contributors (translators or editors), Version (edition), Number (vol. and/or no.), Publisher, Publication Date, Location (pages, paragraphs URL or DOI). 2</a:t>
            </a:r>
            <a:r>
              <a:rPr lang="en-US" baseline="30000" dirty="0" smtClean="0"/>
              <a:t>nd</a:t>
            </a:r>
            <a:r>
              <a:rPr lang="en-US" dirty="0" smtClean="0"/>
              <a:t> container’s title, Other contributors, Version, Number, Publisher, Publication date, Location, Date of Access (if applicable).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a basic book citation:</a:t>
            </a:r>
            <a:endParaRPr lang="en-US" dirty="0"/>
          </a:p>
        </p:txBody>
      </p:sp>
      <p:sp>
        <p:nvSpPr>
          <p:cNvPr id="3" name="Content Placeholder 2"/>
          <p:cNvSpPr>
            <a:spLocks noGrp="1"/>
          </p:cNvSpPr>
          <p:nvPr>
            <p:ph idx="1"/>
          </p:nvPr>
        </p:nvSpPr>
        <p:spPr/>
        <p:txBody>
          <a:bodyPr/>
          <a:lstStyle/>
          <a:p>
            <a:r>
              <a:rPr lang="en-US" dirty="0" smtClean="0"/>
              <a:t>Last Name, First Name. </a:t>
            </a:r>
            <a:r>
              <a:rPr lang="en-US" i="1" dirty="0" smtClean="0"/>
              <a:t>Title of Book</a:t>
            </a:r>
            <a:r>
              <a:rPr lang="en-US" dirty="0" smtClean="0"/>
              <a:t>. Publisher, Publication Date.</a:t>
            </a:r>
          </a:p>
          <a:p>
            <a:endParaRPr lang="en-US" dirty="0"/>
          </a:p>
          <a:p>
            <a:pPr algn="ctr">
              <a:buNone/>
            </a:pPr>
            <a:r>
              <a:rPr lang="en-US" sz="4000" dirty="0" smtClean="0"/>
              <a:t>Book with more than 1 author:</a:t>
            </a:r>
          </a:p>
          <a:p>
            <a:r>
              <a:rPr lang="en-US" dirty="0" smtClean="0"/>
              <a:t>Last Name, First Name (of first author alphabetically) and First Name Last Name (of second author, third author, etc). </a:t>
            </a:r>
            <a:r>
              <a:rPr lang="en-US" i="1" dirty="0" smtClean="0"/>
              <a:t>Title of Book</a:t>
            </a:r>
            <a:r>
              <a:rPr lang="en-US" dirty="0" smtClean="0"/>
              <a:t>. Publisher, Publication Date.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Citing Websites</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smtClean="0"/>
              <a:t>Since URLs change often, there is a list of information that can be helpful to include in a website citation. Not all of these items will be available for every website, but it is important to find as many as possible:</a:t>
            </a:r>
          </a:p>
          <a:p>
            <a:r>
              <a:rPr lang="en-US" dirty="0" smtClean="0"/>
              <a:t>Author and/or editor names (if available)</a:t>
            </a:r>
          </a:p>
          <a:p>
            <a:r>
              <a:rPr lang="en-US" dirty="0" smtClean="0"/>
              <a:t>Article name in quotation marks.</a:t>
            </a:r>
          </a:p>
          <a:p>
            <a:r>
              <a:rPr lang="en-US" dirty="0" smtClean="0"/>
              <a:t>Title of the website, project, or book in italics. </a:t>
            </a:r>
          </a:p>
          <a:p>
            <a:r>
              <a:rPr lang="en-US" dirty="0" smtClean="0"/>
              <a:t>Any version numbers available, including editions (ed.), revisions, posting dates, volumes (vol.), or issue numbers (no.).</a:t>
            </a:r>
          </a:p>
          <a:p>
            <a:r>
              <a:rPr lang="en-US" dirty="0" smtClean="0"/>
              <a:t>Publisher information, including the publisher name and publishing date.</a:t>
            </a:r>
          </a:p>
          <a:p>
            <a:r>
              <a:rPr lang="en-US" dirty="0" smtClean="0"/>
              <a:t>Take note of any page numbers (p. or pp.) or paragraph numbers (par. or pars.).</a:t>
            </a:r>
          </a:p>
          <a:p>
            <a:r>
              <a:rPr lang="en-US" dirty="0" smtClean="0"/>
              <a:t>URL (without the https://)  DOI or permalink.</a:t>
            </a:r>
          </a:p>
          <a:p>
            <a:r>
              <a:rPr lang="en-US" dirty="0" smtClean="0"/>
              <a:t>Date you accessed the material (Date Accessed)—While not required, it is highly recommended, especially when dealing with pages that change frequently or do not have a visible copyright date.</a:t>
            </a:r>
          </a:p>
          <a:p>
            <a:r>
              <a:rPr lang="en-US" dirty="0" smtClean="0"/>
              <a:t>Remember to cite containers after your regular citation. Examples of containers are collections of short stories or poems, a television series, or even a website. A container is anything that is a part of a larger body of works.</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Website Citation Format</a:t>
            </a:r>
            <a:endParaRPr lang="en-US" dirty="0"/>
          </a:p>
        </p:txBody>
      </p:sp>
      <p:sp>
        <p:nvSpPr>
          <p:cNvPr id="3" name="Content Placeholder 2"/>
          <p:cNvSpPr>
            <a:spLocks noGrp="1"/>
          </p:cNvSpPr>
          <p:nvPr>
            <p:ph idx="1"/>
          </p:nvPr>
        </p:nvSpPr>
        <p:spPr/>
        <p:txBody>
          <a:bodyPr/>
          <a:lstStyle/>
          <a:p>
            <a:r>
              <a:rPr lang="en-US" dirty="0" smtClean="0"/>
              <a:t>Author. Title. Title of container (self contained if book), Other contributors (translators or editors), Version (edition), Number (vol. and/or no.), Publisher, Publication Date, Location (pages, paragraphs and/or URL, DOI or permalink). 2</a:t>
            </a:r>
            <a:r>
              <a:rPr lang="en-US" baseline="30000" dirty="0" smtClean="0"/>
              <a:t>nd</a:t>
            </a:r>
            <a:r>
              <a:rPr lang="en-US" dirty="0" smtClean="0"/>
              <a:t> container’s title, Other contributors, Version, Number, Publisher, Publication date, Location, Date of Access (if applicable).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Citing a Whole Website</a:t>
            </a:r>
            <a:endParaRPr lang="en-US" dirty="0"/>
          </a:p>
        </p:txBody>
      </p:sp>
      <p:sp>
        <p:nvSpPr>
          <p:cNvPr id="3" name="Content Placeholder 2"/>
          <p:cNvSpPr>
            <a:spLocks noGrp="1"/>
          </p:cNvSpPr>
          <p:nvPr>
            <p:ph idx="1"/>
          </p:nvPr>
        </p:nvSpPr>
        <p:spPr/>
        <p:txBody>
          <a:bodyPr/>
          <a:lstStyle/>
          <a:p>
            <a:r>
              <a:rPr lang="en-US" dirty="0" smtClean="0"/>
              <a:t>Editor, author, or compiler name (if available). </a:t>
            </a:r>
            <a:r>
              <a:rPr lang="en-US" i="1" dirty="0" smtClean="0"/>
              <a:t>Name of Site</a:t>
            </a:r>
            <a:r>
              <a:rPr lang="en-US" dirty="0" smtClean="0"/>
              <a:t>. Version number, Name of institution/organization affiliated with the site (sponsor or publisher), date of resource creation (if available), URL, DOI or permalink. Date of access (if applicable).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it All Together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works cited page is also called a “Bibliography”.</a:t>
            </a:r>
          </a:p>
          <a:p>
            <a:r>
              <a:rPr lang="en-US" dirty="0" smtClean="0"/>
              <a:t>When you have your list of citations, look at the first word in each citation and alphabetize the page. This will make it easy for readers to find your sources.</a:t>
            </a:r>
          </a:p>
          <a:p>
            <a:r>
              <a:rPr lang="en-US" dirty="0" smtClean="0"/>
              <a:t>The page should be formatted with the first line of each citation flush against the left margin, and all following lines indented beneath (the opposite of a paragraph in an essay).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for a Game!</a:t>
            </a:r>
            <a:endParaRPr lang="en-US" dirty="0"/>
          </a:p>
        </p:txBody>
      </p:sp>
      <p:sp>
        <p:nvSpPr>
          <p:cNvPr id="3" name="Content Placeholder 2"/>
          <p:cNvSpPr>
            <a:spLocks noGrp="1"/>
          </p:cNvSpPr>
          <p:nvPr>
            <p:ph idx="1"/>
          </p:nvPr>
        </p:nvSpPr>
        <p:spPr/>
        <p:txBody>
          <a:bodyPr/>
          <a:lstStyle/>
          <a:p>
            <a:r>
              <a:rPr lang="en-US" dirty="0" smtClean="0"/>
              <a:t>Using the strips of colored paper, assemble the citations in the correct order. With glue sticks, put your works cited page together as it would appear at the end of your paper.</a:t>
            </a:r>
          </a:p>
          <a:p>
            <a:r>
              <a:rPr lang="en-US" dirty="0" smtClean="0"/>
              <a:t>Whoever finishes a </a:t>
            </a:r>
            <a:r>
              <a:rPr lang="en-US" u="sng" dirty="0" smtClean="0"/>
              <a:t>correct</a:t>
            </a:r>
            <a:r>
              <a:rPr lang="en-US" dirty="0" smtClean="0"/>
              <a:t> citation page </a:t>
            </a:r>
            <a:r>
              <a:rPr lang="en-US" b="1" dirty="0" smtClean="0"/>
              <a:t>first</a:t>
            </a:r>
            <a:r>
              <a:rPr lang="en-US" dirty="0" smtClean="0"/>
              <a:t> will receive a prize!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10</TotalTime>
  <Words>517</Words>
  <Application>Microsoft Office PowerPoint</Application>
  <PresentationFormat>On-screen Show (4:3)</PresentationFormat>
  <Paragraphs>31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Module</vt:lpstr>
      <vt:lpstr>MLA Citation Guide</vt:lpstr>
      <vt:lpstr>This is the basic MLA guide for citing any book:</vt:lpstr>
      <vt:lpstr>This is a basic book citation:</vt:lpstr>
      <vt:lpstr>Citing Websites</vt:lpstr>
      <vt:lpstr>Website Citation Format</vt:lpstr>
      <vt:lpstr>Citing a Whole Website</vt:lpstr>
      <vt:lpstr>Putting it All Together</vt:lpstr>
      <vt:lpstr>Time for a Game!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MLA Citation Guide</dc:title>
  <dc:creator>mcooper</dc:creator>
  <cp:lastModifiedBy>mcooper</cp:lastModifiedBy>
  <cp:revision>2</cp:revision>
  <dcterms:created xsi:type="dcterms:W3CDTF">2017-11-29T13:43:29Z</dcterms:created>
  <dcterms:modified xsi:type="dcterms:W3CDTF">2017-11-29T13:53:41Z</dcterms:modified>
</cp:coreProperties>
</file>